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92" r:id="rId5"/>
    <p:sldId id="293" r:id="rId6"/>
    <p:sldId id="263" r:id="rId7"/>
    <p:sldId id="265" r:id="rId8"/>
    <p:sldId id="291" r:id="rId9"/>
    <p:sldId id="294" r:id="rId10"/>
    <p:sldId id="288" r:id="rId11"/>
    <p:sldId id="290" r:id="rId12"/>
    <p:sldId id="297" r:id="rId13"/>
    <p:sldId id="298" r:id="rId14"/>
    <p:sldId id="299" r:id="rId15"/>
    <p:sldId id="300" r:id="rId16"/>
    <p:sldId id="301" r:id="rId17"/>
    <p:sldId id="302" r:id="rId18"/>
    <p:sldId id="28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8291C-7994-344F-1D2B-EFBBCA3FE9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AC6A2B-0FD7-2BB4-CBDC-F92DA9CB25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9FA09-6B1B-BAF8-A7D5-C7F0C932F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96C0-BF9B-4FE2-809E-BC4F187CB255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44D19-C38E-13CC-D0F2-5C733AC48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8FBB8-9808-2641-6186-64D14732A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EDDA6-6191-47AA-B1A0-A358146C7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364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3F8F0-31BE-33C6-B081-EC0259231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939D15-DE37-BF64-967D-60AE6477DA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D5C81-6875-0F0B-1587-78833BB24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96C0-BF9B-4FE2-809E-BC4F187CB255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68FF5-A12C-C46C-04CB-86F05A050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C1E5E-8BAD-DD5F-B749-48127E0AF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EDDA6-6191-47AA-B1A0-A358146C7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320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6D1AE1-6644-1C14-96C7-53DD5CC9B6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CABB5A-941C-3F35-6643-8D5FFD1EEE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3BC7BF-DA2C-DA0D-AFD9-F2367F200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96C0-BF9B-4FE2-809E-BC4F187CB255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9983F8-E2E7-C208-256E-F3A1F0E11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31ED0-DC04-9E01-2D55-89C349300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EDDA6-6191-47AA-B1A0-A358146C7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773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BA268-8EC3-E666-2291-3C8FFD8D4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49977-5537-DB99-3261-F9BB4CF16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5BFC7B-2319-4510-0CD0-F844A7901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96C0-BF9B-4FE2-809E-BC4F187CB255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1914E-E562-8BF4-D3E6-A5090D50D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E08C6-BAC7-4FB1-8C1A-CD08BDA36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EDDA6-6191-47AA-B1A0-A358146C7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257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A4423-C9E3-DFD4-E073-1771B7318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9B39ED-B72D-34CD-4046-D80F44165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BE128-099A-D083-38D2-784E761E3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96C0-BF9B-4FE2-809E-BC4F187CB255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74FD1-04EC-CC39-F174-86D3ED12D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EF908-4394-D759-2E99-C33294572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EDDA6-6191-47AA-B1A0-A358146C7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14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56957-0E46-80BB-D06B-24A18023F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B9C66-A225-59D7-C9C7-DA9465AF06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2094AC-6EA6-3B5D-7167-4EA332333B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2523F-4C14-0ED3-A948-7F42E8B2C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96C0-BF9B-4FE2-809E-BC4F187CB255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6C2A4F-4493-147B-B093-80F25FDBD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37365-255A-220A-CC34-BFD867DF2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EDDA6-6191-47AA-B1A0-A358146C7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15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18349-59FD-93D6-97E2-76208434D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24EB1D-ECBC-C067-E5AF-EB3C80745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CE896-7E56-BD12-5770-6586B94716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12A014-C334-D8E7-3103-29C1030E32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15328C-3D1E-B91F-BE85-AE7AC612D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571CD7-AFAE-E6A8-C830-00B6B8958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96C0-BF9B-4FE2-809E-BC4F187CB255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00A150-807F-934E-F9E5-F3E3A034C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14E772-27BD-57A8-307F-DB1B33E8D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EDDA6-6191-47AA-B1A0-A358146C7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588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AD6A6-FAA0-FC12-B3A0-67B3AEDF7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F8ABCE-30A5-61F9-5405-648E855C8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96C0-BF9B-4FE2-809E-BC4F187CB255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CF0234-3963-A12A-BE76-213902D32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AFE7CB-D2C9-B4FB-1B01-9843785ED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EDDA6-6191-47AA-B1A0-A358146C7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501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153DD0-B6AC-2A24-DC5D-2AA18C4A8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96C0-BF9B-4FE2-809E-BC4F187CB255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6B7400-09A2-C738-704E-D9EC14391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242027-377A-72E5-F114-3D100F973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EDDA6-6191-47AA-B1A0-A358146C7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739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8212F-C1B5-506E-DE57-8D70FA6A3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A0F51-F103-F365-0C44-20080E176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DC3A14-F44D-EB92-30AE-34B41488B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7887CC-A6B2-D11A-9DA8-BE3E7BF82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96C0-BF9B-4FE2-809E-BC4F187CB255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E07595-46CF-6BBE-B84C-7E02E7936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5C715C-05BC-EA3B-5C00-F11BAA412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EDDA6-6191-47AA-B1A0-A358146C7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18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DD687-5AA6-B6FA-0757-CD145E08E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BB4B79-5F92-FDB0-40BC-3AB7C2B648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938461-0BF6-5484-EAF8-56CDEE28AE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642350-E30D-83F6-5F7E-24AA5FAFF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96C0-BF9B-4FE2-809E-BC4F187CB255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9C3BC0-4C0B-E045-F14D-DDE9234AF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5A65B9-4CF1-6F67-B0BA-7EC2B1DF7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EDDA6-6191-47AA-B1A0-A358146C7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31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E9C3CA-7887-673A-5778-93658F503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2AA90B-775E-E803-BB68-472DEE2130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8D1C5-1FEB-AD67-0803-CEAA25163D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296C0-BF9B-4FE2-809E-BC4F187CB255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54204-D149-1CBD-FE0D-84C04D4248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65236-481A-32A0-7AFA-E0C291698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EDDA6-6191-47AA-B1A0-A358146C7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301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A3ADA-93E5-F79F-43C7-0928D8FA84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8th Congress APSDA </a:t>
            </a:r>
            <a:br>
              <a:rPr lang="en-US" b="1" dirty="0"/>
            </a:br>
            <a:r>
              <a:rPr lang="en-US" b="1" dirty="0"/>
              <a:t>in conjunction with</a:t>
            </a:r>
            <a:br>
              <a:rPr lang="en-US" b="1" dirty="0"/>
            </a:br>
            <a:r>
              <a:rPr lang="en-US" b="1" dirty="0" err="1"/>
              <a:t>inaSN</a:t>
            </a:r>
            <a:r>
              <a:rPr lang="en-US" b="1" dirty="0"/>
              <a:t> 2024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DA7997-61B9-2F83-4F60-41F77052F3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30077"/>
            <a:ext cx="9144000" cy="1305560"/>
          </a:xfrm>
        </p:spPr>
        <p:txBody>
          <a:bodyPr>
            <a:normAutofit lnSpcReduction="10000"/>
          </a:bodyPr>
          <a:lstStyle/>
          <a:p>
            <a:r>
              <a:rPr lang="en-US" sz="4000" b="1" dirty="0"/>
              <a:t>Bali, </a:t>
            </a:r>
          </a:p>
          <a:p>
            <a:r>
              <a:rPr lang="en-US" sz="4000" b="1" dirty="0"/>
              <a:t>Indonesia</a:t>
            </a:r>
          </a:p>
        </p:txBody>
      </p:sp>
      <p:pic>
        <p:nvPicPr>
          <p:cNvPr id="4" name="Gambar 5">
            <a:extLst>
              <a:ext uri="{FF2B5EF4-FFF2-40B4-BE49-F238E27FC236}">
                <a16:creationId xmlns:a16="http://schemas.microsoft.com/office/drawing/2014/main" id="{DE4EC91F-589F-C4AB-16FD-7CF9F0ABB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06947" y="0"/>
            <a:ext cx="6571054" cy="6871690"/>
          </a:xfrm>
          <a:prstGeom prst="rect">
            <a:avLst/>
          </a:prstGeom>
        </p:spPr>
      </p:pic>
      <p:pic>
        <p:nvPicPr>
          <p:cNvPr id="5" name="Gambar 4">
            <a:extLst>
              <a:ext uri="{FF2B5EF4-FFF2-40B4-BE49-F238E27FC236}">
                <a16:creationId xmlns:a16="http://schemas.microsoft.com/office/drawing/2014/main" id="{04A4E617-9E39-976E-903C-58F72D82F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624426" y="150318"/>
            <a:ext cx="6871690" cy="657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999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li Nusa Dua Convenion Center East Lobby 81217">
            <a:extLst>
              <a:ext uri="{FF2B5EF4-FFF2-40B4-BE49-F238E27FC236}">
                <a16:creationId xmlns:a16="http://schemas.microsoft.com/office/drawing/2014/main" id="{521451B3-BB70-47CE-AA1A-E6062AD3F6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17681" y="240029"/>
            <a:ext cx="9387860" cy="528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F0A617-5107-40CE-839A-17117D287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37" y="5873135"/>
            <a:ext cx="11210925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b="1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MAIN ENTRANCE + PRE FUNCTION (BOOTH)  </a:t>
            </a:r>
          </a:p>
        </p:txBody>
      </p:sp>
      <p:pic>
        <p:nvPicPr>
          <p:cNvPr id="3" name="Gambar 5">
            <a:extLst>
              <a:ext uri="{FF2B5EF4-FFF2-40B4-BE49-F238E27FC236}">
                <a16:creationId xmlns:a16="http://schemas.microsoft.com/office/drawing/2014/main" id="{C23282AC-A38E-09EF-B3C8-EA76B98F3F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568120" y="2568121"/>
            <a:ext cx="6858001" cy="172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167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ali Nusa Dua Convenion Center Nusa Dua Hall 81217">
            <a:extLst>
              <a:ext uri="{FF2B5EF4-FFF2-40B4-BE49-F238E27FC236}">
                <a16:creationId xmlns:a16="http://schemas.microsoft.com/office/drawing/2014/main" id="{78314520-F7B5-4732-AE61-1268D2B37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760" y="325497"/>
            <a:ext cx="7904480" cy="52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26EC99-E8F9-4A45-8C23-137BD20C3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37" y="57876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NUSA DUA HALL</a:t>
            </a:r>
          </a:p>
        </p:txBody>
      </p:sp>
      <p:pic>
        <p:nvPicPr>
          <p:cNvPr id="3" name="Gambar 5">
            <a:extLst>
              <a:ext uri="{FF2B5EF4-FFF2-40B4-BE49-F238E27FC236}">
                <a16:creationId xmlns:a16="http://schemas.microsoft.com/office/drawing/2014/main" id="{7AF5EF45-AE4C-6E6F-1598-195D57DE3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568120" y="2568121"/>
            <a:ext cx="6858001" cy="172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97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CF170-972B-3505-DAD6-4BFABFA90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9600" y="365125"/>
            <a:ext cx="10515600" cy="1325563"/>
          </a:xfrm>
        </p:spPr>
        <p:txBody>
          <a:bodyPr/>
          <a:lstStyle/>
          <a:p>
            <a:r>
              <a:rPr lang="en-US" dirty="0"/>
              <a:t>Scheme Symposiums, 12 Oct 2024 (Day 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0FF7E-D7BF-3FA5-7A8D-A5D029E97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9600" y="1825625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err="1"/>
              <a:t>Pararel</a:t>
            </a:r>
            <a:r>
              <a:rPr lang="en-US" dirty="0"/>
              <a:t> Symposium </a:t>
            </a:r>
          </a:p>
          <a:p>
            <a:pPr marL="1428750" lvl="2" indent="-514350">
              <a:buFont typeface="+mj-lt"/>
              <a:buAutoNum type="alphaUcPeriod"/>
            </a:pPr>
            <a:r>
              <a:rPr lang="en-US" sz="2800" dirty="0"/>
              <a:t>APSDA + Closing</a:t>
            </a:r>
          </a:p>
          <a:p>
            <a:pPr marL="1428750" lvl="2" indent="-514350">
              <a:buFont typeface="+mj-lt"/>
              <a:buAutoNum type="alphaUcPeriod"/>
            </a:pPr>
            <a:r>
              <a:rPr lang="en-US" sz="2800" dirty="0" err="1"/>
              <a:t>inaSN</a:t>
            </a:r>
            <a:endParaRPr lang="en-US" sz="2800" dirty="0"/>
          </a:p>
          <a:p>
            <a:pPr lvl="3"/>
            <a:r>
              <a:rPr lang="en-US" sz="2600" dirty="0"/>
              <a:t>Oral Research Presentation + Poster (</a:t>
            </a:r>
            <a:r>
              <a:rPr lang="en-US" sz="2600" dirty="0" err="1"/>
              <a:t>Prefunction</a:t>
            </a:r>
            <a:r>
              <a:rPr lang="en-US" sz="2600" dirty="0"/>
              <a:t> Room)</a:t>
            </a:r>
          </a:p>
          <a:p>
            <a:pPr lvl="3"/>
            <a:endParaRPr lang="en-US" sz="2600" dirty="0"/>
          </a:p>
        </p:txBody>
      </p:sp>
      <p:pic>
        <p:nvPicPr>
          <p:cNvPr id="4" name="Gambar 5">
            <a:extLst>
              <a:ext uri="{FF2B5EF4-FFF2-40B4-BE49-F238E27FC236}">
                <a16:creationId xmlns:a16="http://schemas.microsoft.com/office/drawing/2014/main" id="{FF9F9AB4-3214-D2F0-5F5E-2ED7039CC0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568120" y="2568121"/>
            <a:ext cx="6858001" cy="172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841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CF170-972B-3505-DAD6-4BFABFA90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9600" y="365125"/>
            <a:ext cx="10515600" cy="1325563"/>
          </a:xfrm>
        </p:spPr>
        <p:txBody>
          <a:bodyPr/>
          <a:lstStyle/>
          <a:p>
            <a:r>
              <a:rPr lang="en-US" dirty="0"/>
              <a:t>Scheme Symposiums, 13 Oct 2024 (Day 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0FF7E-D7BF-3FA5-7A8D-A5D029E97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0" y="1825625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Symposium </a:t>
            </a:r>
          </a:p>
          <a:p>
            <a:pPr marL="1428750" lvl="2" indent="-514350">
              <a:buFont typeface="+mj-lt"/>
              <a:buAutoNum type="alphaUcPeriod"/>
            </a:pPr>
            <a:r>
              <a:rPr lang="en-US" sz="2800" dirty="0" err="1"/>
              <a:t>inaSN</a:t>
            </a:r>
            <a:r>
              <a:rPr lang="en-US" sz="2800" dirty="0"/>
              <a:t> + Closing</a:t>
            </a:r>
          </a:p>
          <a:p>
            <a:pPr lvl="3"/>
            <a:r>
              <a:rPr lang="en-US" sz="2600" dirty="0"/>
              <a:t>YIA </a:t>
            </a:r>
          </a:p>
          <a:p>
            <a:pPr lvl="3"/>
            <a:endParaRPr lang="en-US" sz="2600" dirty="0"/>
          </a:p>
        </p:txBody>
      </p:sp>
      <p:pic>
        <p:nvPicPr>
          <p:cNvPr id="4" name="Gambar 5">
            <a:extLst>
              <a:ext uri="{FF2B5EF4-FFF2-40B4-BE49-F238E27FC236}">
                <a16:creationId xmlns:a16="http://schemas.microsoft.com/office/drawing/2014/main" id="{2056E311-DC48-39CD-D69D-AF4D3B314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568120" y="2568121"/>
            <a:ext cx="6858001" cy="172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01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73667-0434-6425-487D-71BC82C5B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200" y="339725"/>
            <a:ext cx="10515600" cy="1325563"/>
          </a:xfrm>
        </p:spPr>
        <p:txBody>
          <a:bodyPr/>
          <a:lstStyle/>
          <a:p>
            <a:r>
              <a:rPr lang="en-US" dirty="0"/>
              <a:t>Estimated location rental </a:t>
            </a:r>
            <a:br>
              <a:rPr lang="en-US" dirty="0"/>
            </a:br>
            <a:r>
              <a:rPr lang="en-US" dirty="0"/>
              <a:t>(includes lunch and coffee breaks)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DD077-4845-C8B6-D840-665A34296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7200" y="2157412"/>
            <a:ext cx="10515600" cy="4351338"/>
          </a:xfrm>
        </p:spPr>
        <p:txBody>
          <a:bodyPr/>
          <a:lstStyle/>
          <a:p>
            <a:r>
              <a:rPr lang="en-US" dirty="0"/>
              <a:t>WS (1 Days): Rp201.150.000,- </a:t>
            </a:r>
          </a:p>
          <a:p>
            <a:r>
              <a:rPr lang="en-US" dirty="0" err="1"/>
              <a:t>Sympo</a:t>
            </a:r>
            <a:r>
              <a:rPr lang="en-US" dirty="0"/>
              <a:t> (3 Days): Rp2.733.750.000,-</a:t>
            </a:r>
          </a:p>
          <a:p>
            <a:r>
              <a:rPr lang="en-US" dirty="0" err="1"/>
              <a:t>Prefunction</a:t>
            </a:r>
            <a:r>
              <a:rPr lang="en-US" dirty="0"/>
              <a:t> (2 Days): Rp537.094.800,-</a:t>
            </a:r>
          </a:p>
          <a:p>
            <a:endParaRPr lang="en-US" dirty="0"/>
          </a:p>
          <a:p>
            <a:r>
              <a:rPr lang="en-US" dirty="0"/>
              <a:t>Total: Rp3.471.994.800</a:t>
            </a:r>
          </a:p>
        </p:txBody>
      </p:sp>
      <p:pic>
        <p:nvPicPr>
          <p:cNvPr id="4" name="Gambar 5">
            <a:extLst>
              <a:ext uri="{FF2B5EF4-FFF2-40B4-BE49-F238E27FC236}">
                <a16:creationId xmlns:a16="http://schemas.microsoft.com/office/drawing/2014/main" id="{859E2DA5-F6B3-3493-3C1D-317A0FB2A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568120" y="2568121"/>
            <a:ext cx="6858001" cy="172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05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73667-0434-6425-487D-71BC82C5B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800" y="365125"/>
            <a:ext cx="10515600" cy="1325563"/>
          </a:xfrm>
        </p:spPr>
        <p:txBody>
          <a:bodyPr/>
          <a:lstStyle/>
          <a:p>
            <a:r>
              <a:rPr lang="en-US" dirty="0"/>
              <a:t>Hotel and accommodation (ITDC)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425853E-D896-C4A7-1EF2-6ECCE5414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3800" y="1825625"/>
            <a:ext cx="10515600" cy="4351338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Nusa Dua Beach Hotel and Spa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Courtyard by Marriot Bali Nusa Dua Resort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St Regis Bali Resort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Sofitel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Novotel Bali Nusa Dua Hotel &amp; Residences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Mercure Bali Nusa Dua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Kayumanis</a:t>
            </a:r>
            <a:r>
              <a:rPr lang="en-US" dirty="0"/>
              <a:t> Nusa Dua Private Villa &amp; Spa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Inaya Putri Bali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Grand Whiz Hotel Nusa Dua</a:t>
            </a:r>
          </a:p>
        </p:txBody>
      </p:sp>
      <p:pic>
        <p:nvPicPr>
          <p:cNvPr id="8" name="Gambar 5">
            <a:extLst>
              <a:ext uri="{FF2B5EF4-FFF2-40B4-BE49-F238E27FC236}">
                <a16:creationId xmlns:a16="http://schemas.microsoft.com/office/drawing/2014/main" id="{38BFD04C-99E0-D53A-205C-5D2F6377E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568120" y="2568121"/>
            <a:ext cx="6858001" cy="172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417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73667-0434-6425-487D-71BC82C5B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600" y="365125"/>
            <a:ext cx="10515600" cy="1325563"/>
          </a:xfrm>
        </p:spPr>
        <p:txBody>
          <a:bodyPr/>
          <a:lstStyle/>
          <a:p>
            <a:r>
              <a:rPr lang="en-US" dirty="0"/>
              <a:t>Hotel and accommodation (ITDC)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425853E-D896-C4A7-1EF2-6ECCE5414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0600" y="1825625"/>
            <a:ext cx="10515600" cy="4351338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 startAt="11"/>
            </a:pPr>
            <a:r>
              <a:rPr lang="en-US" dirty="0"/>
              <a:t>Grand Hyatt Bali</a:t>
            </a:r>
          </a:p>
          <a:p>
            <a:pPr marL="514350" indent="-514350">
              <a:buFont typeface="+mj-lt"/>
              <a:buAutoNum type="arabicPeriod" startAt="11"/>
            </a:pPr>
            <a:r>
              <a:rPr lang="en-US" dirty="0"/>
              <a:t>Club Med Bali</a:t>
            </a:r>
          </a:p>
          <a:p>
            <a:pPr marL="514350" indent="-514350">
              <a:buFont typeface="+mj-lt"/>
              <a:buAutoNum type="arabicPeriod" startAt="11"/>
            </a:pPr>
            <a:r>
              <a:rPr lang="en-US" dirty="0" err="1"/>
              <a:t>Ayodya</a:t>
            </a:r>
            <a:r>
              <a:rPr lang="en-US" dirty="0"/>
              <a:t> Resort Bali</a:t>
            </a:r>
          </a:p>
          <a:p>
            <a:pPr marL="514350" indent="-514350">
              <a:buFont typeface="+mj-lt"/>
              <a:buAutoNum type="arabicPeriod" startAt="11"/>
            </a:pPr>
            <a:r>
              <a:rPr lang="en-US" dirty="0" err="1"/>
              <a:t>Awarta</a:t>
            </a:r>
            <a:r>
              <a:rPr lang="en-US" dirty="0"/>
              <a:t> Nusa Dua Luxury Villas &amp; Spa</a:t>
            </a:r>
          </a:p>
          <a:p>
            <a:pPr marL="514350" indent="-514350">
              <a:buFont typeface="+mj-lt"/>
              <a:buAutoNum type="arabicPeriod" startAt="11"/>
            </a:pPr>
            <a:r>
              <a:rPr lang="en-US" dirty="0" err="1"/>
              <a:t>Amarterra</a:t>
            </a:r>
            <a:r>
              <a:rPr lang="en-US" dirty="0"/>
              <a:t> Villas Bali Nusa</a:t>
            </a:r>
          </a:p>
          <a:p>
            <a:pPr marL="514350" indent="-514350">
              <a:buFont typeface="+mj-lt"/>
              <a:buAutoNum type="arabicPeriod" startAt="11"/>
            </a:pPr>
            <a:r>
              <a:rPr lang="de-DE" dirty="0"/>
              <a:t>The Westin Resort Nusa Dua</a:t>
            </a:r>
          </a:p>
          <a:p>
            <a:pPr marL="514350" indent="-514350">
              <a:buFont typeface="+mj-lt"/>
              <a:buAutoNum type="arabicPeriod" startAt="11"/>
            </a:pPr>
            <a:r>
              <a:rPr lang="en-US" dirty="0"/>
              <a:t>The Laguna Resort &amp; Spa</a:t>
            </a:r>
          </a:p>
          <a:p>
            <a:pPr marL="514350" indent="-514350">
              <a:buFont typeface="+mj-lt"/>
              <a:buAutoNum type="arabicPeriod" startAt="11"/>
            </a:pPr>
            <a:r>
              <a:rPr lang="en-US" dirty="0"/>
              <a:t>The Grand Bali Nusa Dua</a:t>
            </a:r>
          </a:p>
          <a:p>
            <a:pPr marL="514350" indent="-514350">
              <a:buFont typeface="+mj-lt"/>
              <a:buAutoNum type="arabicPeriod" startAt="11"/>
            </a:pPr>
            <a:r>
              <a:rPr lang="en-US" dirty="0"/>
              <a:t>Melia Bali</a:t>
            </a:r>
          </a:p>
        </p:txBody>
      </p:sp>
      <p:pic>
        <p:nvPicPr>
          <p:cNvPr id="4" name="Gambar 5">
            <a:extLst>
              <a:ext uri="{FF2B5EF4-FFF2-40B4-BE49-F238E27FC236}">
                <a16:creationId xmlns:a16="http://schemas.microsoft.com/office/drawing/2014/main" id="{45127837-377A-3D34-D544-2C55CAA2A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568120" y="2568121"/>
            <a:ext cx="6858001" cy="172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15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4C817-9E16-47F2-BA1A-454324B91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21D95-5FED-468A-99D4-B6E0A3B28F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Determine the fix hotel for venue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Request funding from Indonesian Society of Nephrology (ISN) for the hotel down payment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ISN creates a local committee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To make </a:t>
            </a:r>
            <a:r>
              <a:rPr lang="en-US"/>
              <a:t>MUO between APSDA and ISN (host)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Create a website and initial announcement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Create a WS and </a:t>
            </a:r>
            <a:r>
              <a:rPr lang="en-US" dirty="0" err="1"/>
              <a:t>symphosium</a:t>
            </a:r>
            <a:r>
              <a:rPr lang="en-US" dirty="0"/>
              <a:t> topic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Publication through international events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Seek sponsorship from industry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Preparation of WS materials and tools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Tentative local and international speakers</a:t>
            </a:r>
          </a:p>
        </p:txBody>
      </p:sp>
    </p:spTree>
    <p:extLst>
      <p:ext uri="{BB962C8B-B14F-4D97-AF65-F5344CB8AC3E}">
        <p14:creationId xmlns:p14="http://schemas.microsoft.com/office/powerpoint/2010/main" val="26016942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ambar 4">
            <a:extLst>
              <a:ext uri="{FF2B5EF4-FFF2-40B4-BE49-F238E27FC236}">
                <a16:creationId xmlns:a16="http://schemas.microsoft.com/office/drawing/2014/main" id="{2F171B0A-FD7C-442D-B706-D321F7FAF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7547"/>
            <a:ext cx="10769310" cy="10769310"/>
          </a:xfrm>
          <a:prstGeom prst="rect">
            <a:avLst/>
          </a:prstGeom>
        </p:spPr>
      </p:pic>
      <p:pic>
        <p:nvPicPr>
          <p:cNvPr id="3" name="Gambar 2">
            <a:extLst>
              <a:ext uri="{FF2B5EF4-FFF2-40B4-BE49-F238E27FC236}">
                <a16:creationId xmlns:a16="http://schemas.microsoft.com/office/drawing/2014/main" id="{6F296A04-041D-4557-BC15-B7A049325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005" y="407596"/>
            <a:ext cx="5722545" cy="4240119"/>
          </a:xfrm>
          <a:prstGeom prst="rect">
            <a:avLst/>
          </a:prstGeom>
        </p:spPr>
      </p:pic>
      <p:pic>
        <p:nvPicPr>
          <p:cNvPr id="2" name="Gambar 5">
            <a:extLst>
              <a:ext uri="{FF2B5EF4-FFF2-40B4-BE49-F238E27FC236}">
                <a16:creationId xmlns:a16="http://schemas.microsoft.com/office/drawing/2014/main" id="{3D0820B4-228D-F91C-C6C2-8DD5A9F633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568120" y="2568121"/>
            <a:ext cx="6858001" cy="172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58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047BD-125F-12D2-4EA6-91A5E3C65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365125"/>
            <a:ext cx="10515600" cy="1325563"/>
          </a:xfrm>
        </p:spPr>
        <p:txBody>
          <a:bodyPr/>
          <a:lstStyle/>
          <a:p>
            <a:r>
              <a:rPr lang="en-US" b="1" dirty="0"/>
              <a:t>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47D7D-52FC-DE8F-2B90-383284D30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1920" y="1690688"/>
            <a:ext cx="52578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inaSN</a:t>
            </a:r>
            <a:r>
              <a:rPr lang="en-US" dirty="0"/>
              <a:t> 10-13 Oct 2024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10 Oct, Workshop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11 Oct, Symposium 2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12 Oct, Symposium 3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13 Oct, Symposium 4</a:t>
            </a:r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038CB37-5AC8-B377-A18F-22B8B709C853}"/>
              </a:ext>
            </a:extLst>
          </p:cNvPr>
          <p:cNvSpPr txBox="1">
            <a:spLocks/>
          </p:cNvSpPr>
          <p:nvPr/>
        </p:nvSpPr>
        <p:spPr>
          <a:xfrm>
            <a:off x="2308860" y="1690688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APSDA 10-12 Oct 2024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10 Oct, Intervention Workshop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11 Oct, Symposium 1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12 Oct, Symposium 2</a:t>
            </a:r>
          </a:p>
          <a:p>
            <a:endParaRPr lang="en-US" dirty="0"/>
          </a:p>
        </p:txBody>
      </p:sp>
      <p:pic>
        <p:nvPicPr>
          <p:cNvPr id="6" name="Gambar 5">
            <a:extLst>
              <a:ext uri="{FF2B5EF4-FFF2-40B4-BE49-F238E27FC236}">
                <a16:creationId xmlns:a16="http://schemas.microsoft.com/office/drawing/2014/main" id="{C4D11FC0-36D9-6FCD-6C2D-9EDA401B4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568120" y="2568121"/>
            <a:ext cx="6858001" cy="172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33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67ABD-29DD-9A0D-B9B1-CB7809808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365125"/>
            <a:ext cx="101600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Location (</a:t>
            </a:r>
            <a:r>
              <a:rPr lang="it-IT" sz="4000" b="1" dirty="0"/>
              <a:t>BALI NUSA DUA CONVENTION CENTRE)</a:t>
            </a:r>
            <a:endParaRPr lang="en-US" sz="4000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42AC78B-548B-14FD-E224-C438BAF18F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5684" y="1825625"/>
            <a:ext cx="7700632" cy="4351338"/>
          </a:xfrm>
          <a:prstGeom prst="rect">
            <a:avLst/>
          </a:prstGeom>
        </p:spPr>
      </p:pic>
      <p:pic>
        <p:nvPicPr>
          <p:cNvPr id="5" name="Gambar 5">
            <a:extLst>
              <a:ext uri="{FF2B5EF4-FFF2-40B4-BE49-F238E27FC236}">
                <a16:creationId xmlns:a16="http://schemas.microsoft.com/office/drawing/2014/main" id="{C300CDE8-C419-1344-E621-390FE6FB3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568120" y="2568121"/>
            <a:ext cx="6858001" cy="172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40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D778E-3D05-2B05-E3EA-738D152DB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86965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Workshops</a:t>
            </a:r>
            <a:br>
              <a:rPr lang="en-US" b="1" dirty="0"/>
            </a:br>
            <a:r>
              <a:rPr lang="en-US" b="1" dirty="0"/>
              <a:t>Location</a:t>
            </a:r>
          </a:p>
        </p:txBody>
      </p:sp>
      <p:pic>
        <p:nvPicPr>
          <p:cNvPr id="3" name="Gambar 5">
            <a:extLst>
              <a:ext uri="{FF2B5EF4-FFF2-40B4-BE49-F238E27FC236}">
                <a16:creationId xmlns:a16="http://schemas.microsoft.com/office/drawing/2014/main" id="{3A40FA18-2DFA-D45A-579E-3E4255462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568120" y="2568121"/>
            <a:ext cx="6858001" cy="172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74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CF170-972B-3505-DAD6-4BFABFA90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200" y="365125"/>
            <a:ext cx="10515600" cy="1325563"/>
          </a:xfrm>
        </p:spPr>
        <p:txBody>
          <a:bodyPr/>
          <a:lstStyle/>
          <a:p>
            <a:r>
              <a:rPr lang="en-US" dirty="0"/>
              <a:t>Scheme WS, 10 oct 2024 (Day 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0FF7E-D7BF-3FA5-7A8D-A5D029E97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4200" y="1825625"/>
            <a:ext cx="10515600" cy="4351338"/>
          </a:xfrm>
        </p:spPr>
        <p:txBody>
          <a:bodyPr/>
          <a:lstStyle/>
          <a:p>
            <a:r>
              <a:rPr lang="en-US" dirty="0"/>
              <a:t>2 Room for Intervention /Wet WS (APSDA)</a:t>
            </a:r>
          </a:p>
          <a:p>
            <a:r>
              <a:rPr lang="en-US" dirty="0"/>
              <a:t>3 Rooms for Dry WS (</a:t>
            </a:r>
            <a:r>
              <a:rPr lang="en-US" dirty="0" err="1"/>
              <a:t>inaSN</a:t>
            </a:r>
            <a:r>
              <a:rPr lang="en-US" dirty="0"/>
              <a:t>) </a:t>
            </a:r>
            <a:r>
              <a:rPr lang="en-US" dirty="0">
                <a:sym typeface="Wingdings" panose="05000000000000000000" pitchFamily="2" charset="2"/>
              </a:rPr>
              <a:t> 6 Topics</a:t>
            </a:r>
            <a:endParaRPr lang="en-US" dirty="0"/>
          </a:p>
        </p:txBody>
      </p:sp>
      <p:pic>
        <p:nvPicPr>
          <p:cNvPr id="4" name="Gambar 5">
            <a:extLst>
              <a:ext uri="{FF2B5EF4-FFF2-40B4-BE49-F238E27FC236}">
                <a16:creationId xmlns:a16="http://schemas.microsoft.com/office/drawing/2014/main" id="{7866F2B2-85BB-53CB-AEB7-77E10F091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568120" y="2568121"/>
            <a:ext cx="6858001" cy="172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521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ambar 5">
            <a:extLst>
              <a:ext uri="{FF2B5EF4-FFF2-40B4-BE49-F238E27FC236}">
                <a16:creationId xmlns:a16="http://schemas.microsoft.com/office/drawing/2014/main" id="{E7D23010-2E82-E140-545E-038E0AF3B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568120" y="2568121"/>
            <a:ext cx="6858001" cy="1721759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136C096-4B25-494C-8C5C-86ADA75132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9266" b="15734"/>
          <a:stretch/>
        </p:blipFill>
        <p:spPr>
          <a:xfrm>
            <a:off x="2059612" y="236050"/>
            <a:ext cx="9641850" cy="54235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EA3353-D7A0-4343-BA6B-18665D7BD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37" y="58956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/>
              <a:t>ULUWATU LOBBY</a:t>
            </a:r>
          </a:p>
        </p:txBody>
      </p:sp>
    </p:spTree>
    <p:extLst>
      <p:ext uri="{BB962C8B-B14F-4D97-AF65-F5344CB8AC3E}">
        <p14:creationId xmlns:p14="http://schemas.microsoft.com/office/powerpoint/2010/main" val="220564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B9DD39-D462-4D72-9782-A6A9A9E62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086" y="213862"/>
            <a:ext cx="10122514" cy="54574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667F1F-DBD7-402A-95E3-F8EF163F0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4490" y="5074734"/>
            <a:ext cx="6543020" cy="139632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dirty="0"/>
              <a:t>ULUWATU ROOM </a:t>
            </a:r>
          </a:p>
        </p:txBody>
      </p:sp>
      <p:pic>
        <p:nvPicPr>
          <p:cNvPr id="3" name="Gambar 5">
            <a:extLst>
              <a:ext uri="{FF2B5EF4-FFF2-40B4-BE49-F238E27FC236}">
                <a16:creationId xmlns:a16="http://schemas.microsoft.com/office/drawing/2014/main" id="{893C46E3-7D74-536D-3931-7CDFD1A025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568120" y="2568121"/>
            <a:ext cx="6858001" cy="172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34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D778E-3D05-2B05-E3EA-738D152DB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86965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Opening Ceremony and Symposiums </a:t>
            </a:r>
            <a:br>
              <a:rPr lang="en-US" b="1" dirty="0"/>
            </a:br>
            <a:r>
              <a:rPr lang="en-US" b="1" dirty="0"/>
              <a:t>Location</a:t>
            </a:r>
          </a:p>
        </p:txBody>
      </p:sp>
      <p:pic>
        <p:nvPicPr>
          <p:cNvPr id="3" name="Gambar 5">
            <a:extLst>
              <a:ext uri="{FF2B5EF4-FFF2-40B4-BE49-F238E27FC236}">
                <a16:creationId xmlns:a16="http://schemas.microsoft.com/office/drawing/2014/main" id="{16A34905-127B-0A72-08F5-14567C4F8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568120" y="2568121"/>
            <a:ext cx="6858001" cy="172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936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CF170-972B-3505-DAD6-4BFABFA90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200" y="365125"/>
            <a:ext cx="10515600" cy="1325563"/>
          </a:xfrm>
        </p:spPr>
        <p:txBody>
          <a:bodyPr/>
          <a:lstStyle/>
          <a:p>
            <a:r>
              <a:rPr lang="en-US" dirty="0"/>
              <a:t>Scheme Symposiums, 11 Oct 2024 (Day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0FF7E-D7BF-3FA5-7A8D-A5D029E97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4200" y="1825625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Opening APSDA + </a:t>
            </a:r>
            <a:r>
              <a:rPr lang="en-US" dirty="0" err="1"/>
              <a:t>inaSN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Plenary Lecture (Ethics and Current Situation worldwide in Interventional Nephrology)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Break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Pararel</a:t>
            </a:r>
            <a:r>
              <a:rPr lang="en-US" dirty="0"/>
              <a:t> Symposium </a:t>
            </a:r>
          </a:p>
          <a:p>
            <a:pPr marL="1428750" lvl="2" indent="-514350">
              <a:buFont typeface="+mj-lt"/>
              <a:buAutoNum type="alphaUcPeriod"/>
            </a:pPr>
            <a:r>
              <a:rPr lang="en-US" sz="2800" dirty="0"/>
              <a:t>APSDA</a:t>
            </a:r>
          </a:p>
          <a:p>
            <a:pPr lvl="4"/>
            <a:r>
              <a:rPr lang="en-US" sz="2600" dirty="0"/>
              <a:t>Oral Research Presentation + Poster (</a:t>
            </a:r>
            <a:r>
              <a:rPr lang="en-US" sz="2600" dirty="0" err="1"/>
              <a:t>Prefunction</a:t>
            </a:r>
            <a:r>
              <a:rPr lang="en-US" sz="2600" dirty="0"/>
              <a:t> Room)</a:t>
            </a:r>
          </a:p>
          <a:p>
            <a:pPr marL="1428750" lvl="2" indent="-514350">
              <a:buFont typeface="+mj-lt"/>
              <a:buAutoNum type="alphaUcPeriod"/>
            </a:pPr>
            <a:r>
              <a:rPr lang="en-US" sz="2800" dirty="0" err="1"/>
              <a:t>inaSN</a:t>
            </a:r>
            <a:endParaRPr lang="en-US" sz="2800" dirty="0"/>
          </a:p>
          <a:p>
            <a:pPr marL="1428750" lvl="2" indent="-514350">
              <a:buFont typeface="+mj-lt"/>
              <a:buAutoNum type="alphaUcPeriod"/>
            </a:pPr>
            <a:endParaRPr lang="en-US" sz="2800" dirty="0"/>
          </a:p>
        </p:txBody>
      </p:sp>
      <p:pic>
        <p:nvPicPr>
          <p:cNvPr id="4" name="Gambar 5">
            <a:extLst>
              <a:ext uri="{FF2B5EF4-FFF2-40B4-BE49-F238E27FC236}">
                <a16:creationId xmlns:a16="http://schemas.microsoft.com/office/drawing/2014/main" id="{455E5690-B4EC-6AE3-C0D8-AED6F3841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568120" y="2568121"/>
            <a:ext cx="6858001" cy="172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18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384</Words>
  <Application>Microsoft Office PowerPoint</Application>
  <PresentationFormat>ワイド画面</PresentationFormat>
  <Paragraphs>79</Paragraphs>
  <Slides>18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Office Theme</vt:lpstr>
      <vt:lpstr>8th Congress APSDA  in conjunction with inaSN 2024</vt:lpstr>
      <vt:lpstr>Date</vt:lpstr>
      <vt:lpstr>Location (BALI NUSA DUA CONVENTION CENTRE)</vt:lpstr>
      <vt:lpstr>Workshops Location</vt:lpstr>
      <vt:lpstr>Scheme WS, 10 oct 2024 (Day 1)</vt:lpstr>
      <vt:lpstr>ULUWATU LOBBY</vt:lpstr>
      <vt:lpstr>ULUWATU ROOM </vt:lpstr>
      <vt:lpstr>Opening Ceremony and Symposiums  Location</vt:lpstr>
      <vt:lpstr>Scheme Symposiums, 11 Oct 2024 (Day 2)</vt:lpstr>
      <vt:lpstr>MAIN ENTRANCE + PRE FUNCTION (BOOTH)  </vt:lpstr>
      <vt:lpstr>NUSA DUA HALL</vt:lpstr>
      <vt:lpstr>Scheme Symposiums, 12 Oct 2024 (Day 3)</vt:lpstr>
      <vt:lpstr>Scheme Symposiums, 13 Oct 2024 (Day 4)</vt:lpstr>
      <vt:lpstr>Estimated location rental  (includes lunch and coffee breaks)</vt:lpstr>
      <vt:lpstr>Hotel and accommodation (ITDC)</vt:lpstr>
      <vt:lpstr>Hotel and accommodation (ITDC)</vt:lpstr>
      <vt:lpstr>Planning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8th Congress APSDA  in conjunction with inaSN 2024</dc:title>
  <dc:creator>Agus Marciyasa</dc:creator>
  <cp:lastModifiedBy>山本 節子</cp:lastModifiedBy>
  <cp:revision>5</cp:revision>
  <dcterms:created xsi:type="dcterms:W3CDTF">2023-09-15T10:09:40Z</dcterms:created>
  <dcterms:modified xsi:type="dcterms:W3CDTF">2023-11-03T01:43:54Z</dcterms:modified>
</cp:coreProperties>
</file>